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58" r:id="rId4"/>
    <p:sldId id="260" r:id="rId5"/>
    <p:sldId id="261" r:id="rId6"/>
    <p:sldId id="264" r:id="rId7"/>
    <p:sldId id="268" r:id="rId8"/>
    <p:sldId id="271" r:id="rId9"/>
    <p:sldId id="273" r:id="rId10"/>
    <p:sldId id="274" r:id="rId11"/>
    <p:sldId id="276" r:id="rId12"/>
    <p:sldId id="277" r:id="rId13"/>
    <p:sldId id="280" r:id="rId14"/>
    <p:sldId id="281" r:id="rId15"/>
    <p:sldId id="282" r:id="rId16"/>
    <p:sldId id="285" r:id="rId17"/>
    <p:sldId id="286" r:id="rId18"/>
    <p:sldId id="288" r:id="rId19"/>
    <p:sldId id="291" r:id="rId20"/>
    <p:sldId id="295" r:id="rId21"/>
    <p:sldId id="296" r:id="rId22"/>
    <p:sldId id="299" r:id="rId23"/>
    <p:sldId id="300"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49" autoAdjust="0"/>
    <p:restoredTop sz="93736" autoAdjust="0"/>
  </p:normalViewPr>
  <p:slideViewPr>
    <p:cSldViewPr>
      <p:cViewPr varScale="1">
        <p:scale>
          <a:sx n="88" d="100"/>
          <a:sy n="88" d="100"/>
        </p:scale>
        <p:origin x="-1277" y="-6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3807C47-8593-442E-AD5D-6E73654030D1}" type="datetimeFigureOut">
              <a:rPr lang="en-US" smtClean="0"/>
              <a:t>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3B00E0-396F-4DA6-BCA3-F28CD7124427}" type="slidenum">
              <a:rPr lang="en-US" smtClean="0"/>
              <a:t>‹#›</a:t>
            </a:fld>
            <a:endParaRPr lang="en-US"/>
          </a:p>
        </p:txBody>
      </p:sp>
    </p:spTree>
    <p:extLst>
      <p:ext uri="{BB962C8B-B14F-4D97-AF65-F5344CB8AC3E}">
        <p14:creationId xmlns:p14="http://schemas.microsoft.com/office/powerpoint/2010/main" val="776720466"/>
      </p:ext>
    </p:extLst>
  </p:cSld>
  <p:clrMapOvr>
    <a:masterClrMapping/>
  </p:clrMapOvr>
  <mc:AlternateContent xmlns:mc="http://schemas.openxmlformats.org/markup-compatibility/2006">
    <mc:Choice xmlns:p14="http://schemas.microsoft.com/office/powerpoint/2010/main" Requires="p14">
      <p:transition spd="slow" p14:dur="2000" advTm="6000"/>
    </mc:Choice>
    <mc:Fallback>
      <p:transition spd="slow" advTm="6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807C47-8593-442E-AD5D-6E73654030D1}" type="datetimeFigureOut">
              <a:rPr lang="en-US" smtClean="0"/>
              <a:t>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3B00E0-396F-4DA6-BCA3-F28CD7124427}" type="slidenum">
              <a:rPr lang="en-US" smtClean="0"/>
              <a:t>‹#›</a:t>
            </a:fld>
            <a:endParaRPr lang="en-US"/>
          </a:p>
        </p:txBody>
      </p:sp>
    </p:spTree>
    <p:extLst>
      <p:ext uri="{BB962C8B-B14F-4D97-AF65-F5344CB8AC3E}">
        <p14:creationId xmlns:p14="http://schemas.microsoft.com/office/powerpoint/2010/main" val="786602764"/>
      </p:ext>
    </p:extLst>
  </p:cSld>
  <p:clrMapOvr>
    <a:masterClrMapping/>
  </p:clrMapOvr>
  <mc:AlternateContent xmlns:mc="http://schemas.openxmlformats.org/markup-compatibility/2006">
    <mc:Choice xmlns:p14="http://schemas.microsoft.com/office/powerpoint/2010/main" Requires="p14">
      <p:transition spd="slow" p14:dur="2000" advTm="6000"/>
    </mc:Choice>
    <mc:Fallback>
      <p:transition spd="slow" advTm="6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807C47-8593-442E-AD5D-6E73654030D1}" type="datetimeFigureOut">
              <a:rPr lang="en-US" smtClean="0"/>
              <a:t>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3B00E0-396F-4DA6-BCA3-F28CD7124427}" type="slidenum">
              <a:rPr lang="en-US" smtClean="0"/>
              <a:t>‹#›</a:t>
            </a:fld>
            <a:endParaRPr lang="en-US"/>
          </a:p>
        </p:txBody>
      </p:sp>
    </p:spTree>
    <p:extLst>
      <p:ext uri="{BB962C8B-B14F-4D97-AF65-F5344CB8AC3E}">
        <p14:creationId xmlns:p14="http://schemas.microsoft.com/office/powerpoint/2010/main" val="520893218"/>
      </p:ext>
    </p:extLst>
  </p:cSld>
  <p:clrMapOvr>
    <a:masterClrMapping/>
  </p:clrMapOvr>
  <mc:AlternateContent xmlns:mc="http://schemas.openxmlformats.org/markup-compatibility/2006">
    <mc:Choice xmlns:p14="http://schemas.microsoft.com/office/powerpoint/2010/main" Requires="p14">
      <p:transition spd="slow" p14:dur="2000" advTm="6000"/>
    </mc:Choice>
    <mc:Fallback>
      <p:transition spd="slow" advTm="6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807C47-8593-442E-AD5D-6E73654030D1}" type="datetimeFigureOut">
              <a:rPr lang="en-US" smtClean="0"/>
              <a:t>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3B00E0-396F-4DA6-BCA3-F28CD7124427}" type="slidenum">
              <a:rPr lang="en-US" smtClean="0"/>
              <a:t>‹#›</a:t>
            </a:fld>
            <a:endParaRPr lang="en-US"/>
          </a:p>
        </p:txBody>
      </p:sp>
    </p:spTree>
    <p:extLst>
      <p:ext uri="{BB962C8B-B14F-4D97-AF65-F5344CB8AC3E}">
        <p14:creationId xmlns:p14="http://schemas.microsoft.com/office/powerpoint/2010/main" val="472451562"/>
      </p:ext>
    </p:extLst>
  </p:cSld>
  <p:clrMapOvr>
    <a:masterClrMapping/>
  </p:clrMapOvr>
  <mc:AlternateContent xmlns:mc="http://schemas.openxmlformats.org/markup-compatibility/2006">
    <mc:Choice xmlns:p14="http://schemas.microsoft.com/office/powerpoint/2010/main" Requires="p14">
      <p:transition spd="slow" p14:dur="2000" advTm="6000"/>
    </mc:Choice>
    <mc:Fallback>
      <p:transition spd="slow" advTm="6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3807C47-8593-442E-AD5D-6E73654030D1}" type="datetimeFigureOut">
              <a:rPr lang="en-US" smtClean="0"/>
              <a:t>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3B00E0-396F-4DA6-BCA3-F28CD7124427}" type="slidenum">
              <a:rPr lang="en-US" smtClean="0"/>
              <a:t>‹#›</a:t>
            </a:fld>
            <a:endParaRPr lang="en-US"/>
          </a:p>
        </p:txBody>
      </p:sp>
    </p:spTree>
    <p:extLst>
      <p:ext uri="{BB962C8B-B14F-4D97-AF65-F5344CB8AC3E}">
        <p14:creationId xmlns:p14="http://schemas.microsoft.com/office/powerpoint/2010/main" val="1693909060"/>
      </p:ext>
    </p:extLst>
  </p:cSld>
  <p:clrMapOvr>
    <a:masterClrMapping/>
  </p:clrMapOvr>
  <mc:AlternateContent xmlns:mc="http://schemas.openxmlformats.org/markup-compatibility/2006">
    <mc:Choice xmlns:p14="http://schemas.microsoft.com/office/powerpoint/2010/main" Requires="p14">
      <p:transition spd="slow" p14:dur="2000" advTm="6000"/>
    </mc:Choice>
    <mc:Fallback>
      <p:transition spd="slow" advTm="6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3807C47-8593-442E-AD5D-6E73654030D1}" type="datetimeFigureOut">
              <a:rPr lang="en-US" smtClean="0"/>
              <a:t>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3B00E0-396F-4DA6-BCA3-F28CD7124427}" type="slidenum">
              <a:rPr lang="en-US" smtClean="0"/>
              <a:t>‹#›</a:t>
            </a:fld>
            <a:endParaRPr lang="en-US"/>
          </a:p>
        </p:txBody>
      </p:sp>
    </p:spTree>
    <p:extLst>
      <p:ext uri="{BB962C8B-B14F-4D97-AF65-F5344CB8AC3E}">
        <p14:creationId xmlns:p14="http://schemas.microsoft.com/office/powerpoint/2010/main" val="830377388"/>
      </p:ext>
    </p:extLst>
  </p:cSld>
  <p:clrMapOvr>
    <a:masterClrMapping/>
  </p:clrMapOvr>
  <mc:AlternateContent xmlns:mc="http://schemas.openxmlformats.org/markup-compatibility/2006">
    <mc:Choice xmlns:p14="http://schemas.microsoft.com/office/powerpoint/2010/main" Requires="p14">
      <p:transition spd="slow" p14:dur="2000" advTm="6000"/>
    </mc:Choice>
    <mc:Fallback>
      <p:transition spd="slow" advTm="6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3807C47-8593-442E-AD5D-6E73654030D1}" type="datetimeFigureOut">
              <a:rPr lang="en-US" smtClean="0"/>
              <a:t>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3B00E0-396F-4DA6-BCA3-F28CD7124427}" type="slidenum">
              <a:rPr lang="en-US" smtClean="0"/>
              <a:t>‹#›</a:t>
            </a:fld>
            <a:endParaRPr lang="en-US"/>
          </a:p>
        </p:txBody>
      </p:sp>
    </p:spTree>
    <p:extLst>
      <p:ext uri="{BB962C8B-B14F-4D97-AF65-F5344CB8AC3E}">
        <p14:creationId xmlns:p14="http://schemas.microsoft.com/office/powerpoint/2010/main" val="3265408010"/>
      </p:ext>
    </p:extLst>
  </p:cSld>
  <p:clrMapOvr>
    <a:masterClrMapping/>
  </p:clrMapOvr>
  <mc:AlternateContent xmlns:mc="http://schemas.openxmlformats.org/markup-compatibility/2006">
    <mc:Choice xmlns:p14="http://schemas.microsoft.com/office/powerpoint/2010/main" Requires="p14">
      <p:transition spd="slow" p14:dur="2000" advTm="6000"/>
    </mc:Choice>
    <mc:Fallback>
      <p:transition spd="slow" advTm="6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3807C47-8593-442E-AD5D-6E73654030D1}" type="datetimeFigureOut">
              <a:rPr lang="en-US" smtClean="0"/>
              <a:t>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3B00E0-396F-4DA6-BCA3-F28CD7124427}" type="slidenum">
              <a:rPr lang="en-US" smtClean="0"/>
              <a:t>‹#›</a:t>
            </a:fld>
            <a:endParaRPr lang="en-US"/>
          </a:p>
        </p:txBody>
      </p:sp>
    </p:spTree>
    <p:extLst>
      <p:ext uri="{BB962C8B-B14F-4D97-AF65-F5344CB8AC3E}">
        <p14:creationId xmlns:p14="http://schemas.microsoft.com/office/powerpoint/2010/main" val="3729494575"/>
      </p:ext>
    </p:extLst>
  </p:cSld>
  <p:clrMapOvr>
    <a:masterClrMapping/>
  </p:clrMapOvr>
  <mc:AlternateContent xmlns:mc="http://schemas.openxmlformats.org/markup-compatibility/2006">
    <mc:Choice xmlns:p14="http://schemas.microsoft.com/office/powerpoint/2010/main" Requires="p14">
      <p:transition spd="slow" p14:dur="2000" advTm="6000"/>
    </mc:Choice>
    <mc:Fallback>
      <p:transition spd="slow" advTm="6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807C47-8593-442E-AD5D-6E73654030D1}" type="datetimeFigureOut">
              <a:rPr lang="en-US" smtClean="0"/>
              <a:t>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3B00E0-396F-4DA6-BCA3-F28CD7124427}" type="slidenum">
              <a:rPr lang="en-US" smtClean="0"/>
              <a:t>‹#›</a:t>
            </a:fld>
            <a:endParaRPr lang="en-US"/>
          </a:p>
        </p:txBody>
      </p:sp>
    </p:spTree>
    <p:extLst>
      <p:ext uri="{BB962C8B-B14F-4D97-AF65-F5344CB8AC3E}">
        <p14:creationId xmlns:p14="http://schemas.microsoft.com/office/powerpoint/2010/main" val="1383915434"/>
      </p:ext>
    </p:extLst>
  </p:cSld>
  <p:clrMapOvr>
    <a:masterClrMapping/>
  </p:clrMapOvr>
  <mc:AlternateContent xmlns:mc="http://schemas.openxmlformats.org/markup-compatibility/2006">
    <mc:Choice xmlns:p14="http://schemas.microsoft.com/office/powerpoint/2010/main" Requires="p14">
      <p:transition spd="slow" p14:dur="2000" advTm="6000"/>
    </mc:Choice>
    <mc:Fallback>
      <p:transition spd="slow" advTm="6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807C47-8593-442E-AD5D-6E73654030D1}" type="datetimeFigureOut">
              <a:rPr lang="en-US" smtClean="0"/>
              <a:t>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3B00E0-396F-4DA6-BCA3-F28CD7124427}" type="slidenum">
              <a:rPr lang="en-US" smtClean="0"/>
              <a:t>‹#›</a:t>
            </a:fld>
            <a:endParaRPr lang="en-US"/>
          </a:p>
        </p:txBody>
      </p:sp>
    </p:spTree>
    <p:extLst>
      <p:ext uri="{BB962C8B-B14F-4D97-AF65-F5344CB8AC3E}">
        <p14:creationId xmlns:p14="http://schemas.microsoft.com/office/powerpoint/2010/main" val="3802342431"/>
      </p:ext>
    </p:extLst>
  </p:cSld>
  <p:clrMapOvr>
    <a:masterClrMapping/>
  </p:clrMapOvr>
  <mc:AlternateContent xmlns:mc="http://schemas.openxmlformats.org/markup-compatibility/2006">
    <mc:Choice xmlns:p14="http://schemas.microsoft.com/office/powerpoint/2010/main" Requires="p14">
      <p:transition spd="slow" p14:dur="2000" advTm="6000"/>
    </mc:Choice>
    <mc:Fallback>
      <p:transition spd="slow" advTm="6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807C47-8593-442E-AD5D-6E73654030D1}" type="datetimeFigureOut">
              <a:rPr lang="en-US" smtClean="0"/>
              <a:t>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3B00E0-396F-4DA6-BCA3-F28CD7124427}" type="slidenum">
              <a:rPr lang="en-US" smtClean="0"/>
              <a:t>‹#›</a:t>
            </a:fld>
            <a:endParaRPr lang="en-US"/>
          </a:p>
        </p:txBody>
      </p:sp>
    </p:spTree>
    <p:extLst>
      <p:ext uri="{BB962C8B-B14F-4D97-AF65-F5344CB8AC3E}">
        <p14:creationId xmlns:p14="http://schemas.microsoft.com/office/powerpoint/2010/main" val="124275064"/>
      </p:ext>
    </p:extLst>
  </p:cSld>
  <p:clrMapOvr>
    <a:masterClrMapping/>
  </p:clrMapOvr>
  <mc:AlternateContent xmlns:mc="http://schemas.openxmlformats.org/markup-compatibility/2006">
    <mc:Choice xmlns:p14="http://schemas.microsoft.com/office/powerpoint/2010/main" Requires="p14">
      <p:transition spd="slow" p14:dur="2000" advTm="6000"/>
    </mc:Choice>
    <mc:Fallback>
      <p:transition spd="slow" advTm="6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807C47-8593-442E-AD5D-6E73654030D1}" type="datetimeFigureOut">
              <a:rPr lang="en-US" smtClean="0"/>
              <a:t>2/2/2016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3B00E0-396F-4DA6-BCA3-F28CD7124427}" type="slidenum">
              <a:rPr lang="en-US" smtClean="0"/>
              <a:t>‹#›</a:t>
            </a:fld>
            <a:endParaRPr lang="en-US"/>
          </a:p>
        </p:txBody>
      </p:sp>
    </p:spTree>
    <p:extLst>
      <p:ext uri="{BB962C8B-B14F-4D97-AF65-F5344CB8AC3E}">
        <p14:creationId xmlns:p14="http://schemas.microsoft.com/office/powerpoint/2010/main" val="40166871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2000" advTm="6000"/>
    </mc:Choice>
    <mc:Fallback>
      <p:transition spd="slow" advTm="600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hyperlink" Target="mailto:registrar@uwyo.edu"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749" t="10553" r="17573" b="22864"/>
          <a:stretch/>
        </p:blipFill>
        <p:spPr bwMode="auto">
          <a:xfrm>
            <a:off x="533400" y="1752600"/>
            <a:ext cx="7763608" cy="44225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Straight Arrow Connector 2"/>
          <p:cNvCxnSpPr/>
          <p:nvPr/>
        </p:nvCxnSpPr>
        <p:spPr>
          <a:xfrm flipH="1">
            <a:off x="3009900" y="2894888"/>
            <a:ext cx="533400" cy="3810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 name="Title 4"/>
          <p:cNvSpPr>
            <a:spLocks noGrp="1"/>
          </p:cNvSpPr>
          <p:nvPr>
            <p:ph type="title"/>
          </p:nvPr>
        </p:nvSpPr>
        <p:spPr/>
        <p:txBody>
          <a:bodyPr>
            <a:normAutofit fontScale="90000"/>
          </a:bodyPr>
          <a:lstStyle/>
          <a:p>
            <a:pPr algn="l"/>
            <a:r>
              <a:rPr lang="en-US" sz="2500" b="1" u="sng" dirty="0" smtClean="0"/>
              <a:t>A Complete guide to Summer 2016 Registration </a:t>
            </a:r>
            <a:r>
              <a:rPr lang="en-US" sz="2500" b="1" dirty="0" smtClean="0"/>
              <a:t/>
            </a:r>
            <a:br>
              <a:rPr lang="en-US" sz="2500" b="1" dirty="0" smtClean="0"/>
            </a:br>
            <a:r>
              <a:rPr lang="en-US" sz="2500" dirty="0" smtClean="0"/>
              <a:t/>
            </a:r>
            <a:br>
              <a:rPr lang="en-US" sz="2500" dirty="0" smtClean="0"/>
            </a:br>
            <a:r>
              <a:rPr lang="en-US" sz="2500" dirty="0" smtClean="0"/>
              <a:t>Once you’re logged into WyoRecords Click on Registration</a:t>
            </a:r>
            <a:endParaRPr lang="en-US" sz="2500" dirty="0"/>
          </a:p>
        </p:txBody>
      </p:sp>
      <p:sp>
        <p:nvSpPr>
          <p:cNvPr id="7" name="Title 4"/>
          <p:cNvSpPr txBox="1">
            <a:spLocks/>
          </p:cNvSpPr>
          <p:nvPr/>
        </p:nvSpPr>
        <p:spPr>
          <a:xfrm>
            <a:off x="381000" y="5032131"/>
            <a:ext cx="82296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1400" b="1" dirty="0" smtClean="0"/>
              <a:t>*Slides will forward after 6 seconds or by mouse click.</a:t>
            </a:r>
            <a:endParaRPr lang="en-US" sz="1400" b="1" dirty="0"/>
          </a:p>
        </p:txBody>
      </p:sp>
    </p:spTree>
    <p:extLst>
      <p:ext uri="{BB962C8B-B14F-4D97-AF65-F5344CB8AC3E}">
        <p14:creationId xmlns:p14="http://schemas.microsoft.com/office/powerpoint/2010/main" val="91774831"/>
      </p:ext>
    </p:extLst>
  </p:cSld>
  <p:clrMapOvr>
    <a:masterClrMapping/>
  </p:clrMapOvr>
  <mc:AlternateContent xmlns:mc="http://schemas.openxmlformats.org/markup-compatibility/2006">
    <mc:Choice xmlns:p14="http://schemas.microsoft.com/office/powerpoint/2010/main" Requires="p14">
      <p:transition spd="slow" p14:dur="2000" advTm="6000"/>
    </mc:Choice>
    <mc:Fallback>
      <p:transition spd="slow" advTm="600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55" t="8532" r="25000" b="38940"/>
          <a:stretch/>
        </p:blipFill>
        <p:spPr bwMode="auto">
          <a:xfrm>
            <a:off x="197964" y="1828800"/>
            <a:ext cx="8866137" cy="3412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Autofit/>
          </a:bodyPr>
          <a:lstStyle/>
          <a:p>
            <a:pPr algn="l"/>
            <a:r>
              <a:rPr lang="en-US" sz="2800" dirty="0" smtClean="0"/>
              <a:t>You’ll be directed to this landing page. Choose Register for Classes. You may be prompted again to choose a role. </a:t>
            </a:r>
            <a:endParaRPr lang="en-US" sz="2800" dirty="0"/>
          </a:p>
        </p:txBody>
      </p:sp>
      <p:cxnSp>
        <p:nvCxnSpPr>
          <p:cNvPr id="4" name="Straight Arrow Connector 3"/>
          <p:cNvCxnSpPr/>
          <p:nvPr/>
        </p:nvCxnSpPr>
        <p:spPr>
          <a:xfrm>
            <a:off x="5181600" y="2579298"/>
            <a:ext cx="533400" cy="47625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1152094"/>
      </p:ext>
    </p:extLst>
  </p:cSld>
  <p:clrMapOvr>
    <a:masterClrMapping/>
  </p:clrMapOvr>
  <mc:AlternateContent xmlns:mc="http://schemas.openxmlformats.org/markup-compatibility/2006">
    <mc:Choice xmlns:p14="http://schemas.microsoft.com/office/powerpoint/2010/main" Requires="p14">
      <p:transition spd="slow" p14:dur="2000" advTm="6000"/>
    </mc:Choice>
    <mc:Fallback>
      <p:transition spd="slow" advTm="600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1949" r="79601" b="52891"/>
          <a:stretch/>
        </p:blipFill>
        <p:spPr bwMode="auto">
          <a:xfrm>
            <a:off x="304800" y="990600"/>
            <a:ext cx="2781300" cy="26117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304800" y="228600"/>
            <a:ext cx="7467600" cy="715962"/>
          </a:xfrm>
        </p:spPr>
        <p:txBody>
          <a:bodyPr>
            <a:normAutofit fontScale="90000"/>
          </a:bodyPr>
          <a:lstStyle/>
          <a:p>
            <a:pPr algn="l"/>
            <a:r>
              <a:rPr lang="en-US" sz="2300" dirty="0" smtClean="0"/>
              <a:t>Select a Term Open for Registration from the drop down menu</a:t>
            </a:r>
            <a:endParaRPr lang="en-US" sz="2300" dirty="0"/>
          </a:p>
        </p:txBody>
      </p:sp>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 t="16552" r="54635" b="36266"/>
          <a:stretch/>
        </p:blipFill>
        <p:spPr bwMode="auto">
          <a:xfrm>
            <a:off x="2885536" y="2819400"/>
            <a:ext cx="5530788" cy="31338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1"/>
          <p:cNvSpPr txBox="1">
            <a:spLocks/>
          </p:cNvSpPr>
          <p:nvPr/>
        </p:nvSpPr>
        <p:spPr>
          <a:xfrm>
            <a:off x="3429000" y="990600"/>
            <a:ext cx="5105399" cy="1600199"/>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300" dirty="0" smtClean="0"/>
              <a:t>There are 2 ways to search and register for courses. If you know the CRN number choose that option.</a:t>
            </a:r>
          </a:p>
          <a:p>
            <a:pPr algn="l"/>
            <a:endParaRPr lang="en-US" sz="2300" dirty="0"/>
          </a:p>
          <a:p>
            <a:pPr algn="l"/>
            <a:r>
              <a:rPr lang="en-US" sz="2300" dirty="0" smtClean="0"/>
              <a:t>Find Classes             Enter CRNs</a:t>
            </a:r>
            <a:endParaRPr lang="en-US" sz="2300" dirty="0"/>
          </a:p>
        </p:txBody>
      </p:sp>
      <p:sp>
        <p:nvSpPr>
          <p:cNvPr id="3" name="Rectangular Callout 2"/>
          <p:cNvSpPr/>
          <p:nvPr/>
        </p:nvSpPr>
        <p:spPr>
          <a:xfrm>
            <a:off x="3379934" y="2101968"/>
            <a:ext cx="1496866" cy="488831"/>
          </a:xfrm>
          <a:prstGeom prst="wedgeRectCallout">
            <a:avLst>
              <a:gd name="adj1" fmla="val -38825"/>
              <a:gd name="adj2" fmla="val 145907"/>
            </a:avLst>
          </a:prstGeom>
          <a:noFill/>
          <a:ln w="31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ular Callout 7"/>
          <p:cNvSpPr/>
          <p:nvPr/>
        </p:nvSpPr>
        <p:spPr>
          <a:xfrm>
            <a:off x="5486400" y="2106673"/>
            <a:ext cx="1447800" cy="484126"/>
          </a:xfrm>
          <a:prstGeom prst="wedgeRectCallout">
            <a:avLst>
              <a:gd name="adj1" fmla="val -140502"/>
              <a:gd name="adj2" fmla="val 152855"/>
            </a:avLst>
          </a:prstGeom>
          <a:noFill/>
          <a:ln w="31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p:cNvSpPr txBox="1">
            <a:spLocks/>
          </p:cNvSpPr>
          <p:nvPr/>
        </p:nvSpPr>
        <p:spPr>
          <a:xfrm>
            <a:off x="304800" y="3657599"/>
            <a:ext cx="2438400" cy="2133601"/>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2300" dirty="0"/>
          </a:p>
        </p:txBody>
      </p:sp>
    </p:spTree>
    <p:extLst>
      <p:ext uri="{BB962C8B-B14F-4D97-AF65-F5344CB8AC3E}">
        <p14:creationId xmlns:p14="http://schemas.microsoft.com/office/powerpoint/2010/main" val="2205167172"/>
      </p:ext>
    </p:extLst>
  </p:cSld>
  <p:clrMapOvr>
    <a:masterClrMapping/>
  </p:clrMapOvr>
  <mc:AlternateContent xmlns:mc="http://schemas.openxmlformats.org/markup-compatibility/2006">
    <mc:Choice xmlns:p14="http://schemas.microsoft.com/office/powerpoint/2010/main" Requires="p14">
      <p:transition spd="slow" p14:dur="2000" advTm="6000"/>
    </mc:Choice>
    <mc:Fallback>
      <p:transition spd="slow" advTm="600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801" t="16285" r="57694" b="33059"/>
          <a:stretch/>
        </p:blipFill>
        <p:spPr bwMode="auto">
          <a:xfrm>
            <a:off x="152400" y="762000"/>
            <a:ext cx="5060272" cy="336463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a:xfrm>
            <a:off x="152400" y="76200"/>
            <a:ext cx="7239000" cy="792162"/>
          </a:xfrm>
        </p:spPr>
        <p:txBody>
          <a:bodyPr>
            <a:normAutofit/>
          </a:bodyPr>
          <a:lstStyle/>
          <a:p>
            <a:pPr algn="l"/>
            <a:r>
              <a:rPr lang="en-US" sz="2500" b="1" dirty="0" smtClean="0"/>
              <a:t>Using Advanced Search</a:t>
            </a:r>
            <a:endParaRPr lang="en-US" sz="2500" b="1" dirty="0"/>
          </a:p>
        </p:txBody>
      </p:sp>
      <p:pic>
        <p:nvPicPr>
          <p:cNvPr id="4"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38795" r="57995"/>
          <a:stretch/>
        </p:blipFill>
        <p:spPr bwMode="auto">
          <a:xfrm>
            <a:off x="3932257" y="2653473"/>
            <a:ext cx="4846558" cy="384726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Oval 2"/>
          <p:cNvSpPr/>
          <p:nvPr/>
        </p:nvSpPr>
        <p:spPr>
          <a:xfrm>
            <a:off x="2286000" y="2895600"/>
            <a:ext cx="10668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184030" y="3886200"/>
            <a:ext cx="3619500" cy="2514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000" dirty="0" smtClean="0"/>
              <a:t>The example on the right is a search using the Attribute filter. By selecting one of these attributes you could search for courses that meet specific University Studies Program (USP Requirements).</a:t>
            </a:r>
            <a:endParaRPr lang="en-US" sz="2000" dirty="0"/>
          </a:p>
        </p:txBody>
      </p:sp>
      <p:sp>
        <p:nvSpPr>
          <p:cNvPr id="7" name="Title 1"/>
          <p:cNvSpPr txBox="1">
            <a:spLocks/>
          </p:cNvSpPr>
          <p:nvPr/>
        </p:nvSpPr>
        <p:spPr>
          <a:xfrm>
            <a:off x="5212672" y="381000"/>
            <a:ext cx="3702728" cy="2209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300" dirty="0" smtClean="0"/>
              <a:t>Advanced Search allows you to search for courses using a variety of filters. </a:t>
            </a:r>
            <a:endParaRPr lang="en-US" sz="2300" dirty="0"/>
          </a:p>
        </p:txBody>
      </p:sp>
    </p:spTree>
    <p:extLst>
      <p:ext uri="{BB962C8B-B14F-4D97-AF65-F5344CB8AC3E}">
        <p14:creationId xmlns:p14="http://schemas.microsoft.com/office/powerpoint/2010/main" val="4209385557"/>
      </p:ext>
    </p:extLst>
  </p:cSld>
  <p:clrMapOvr>
    <a:masterClrMapping/>
  </p:clrMapOvr>
  <mc:AlternateContent xmlns:mc="http://schemas.openxmlformats.org/markup-compatibility/2006">
    <mc:Choice xmlns:p14="http://schemas.microsoft.com/office/powerpoint/2010/main" Requires="p14">
      <p:transition spd="slow" p14:dur="2000" advTm="6000"/>
    </mc:Choice>
    <mc:Fallback>
      <p:transition spd="slow" advTm="600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09" t="12944" b="2318"/>
          <a:stretch/>
        </p:blipFill>
        <p:spPr bwMode="auto">
          <a:xfrm>
            <a:off x="95212" y="2481532"/>
            <a:ext cx="8960278" cy="41577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1"/>
          <p:cNvSpPr txBox="1">
            <a:spLocks/>
          </p:cNvSpPr>
          <p:nvPr/>
        </p:nvSpPr>
        <p:spPr>
          <a:xfrm>
            <a:off x="152400" y="274638"/>
            <a:ext cx="8534400" cy="1935162"/>
          </a:xfrm>
          <a:prstGeom prst="rect">
            <a:avLst/>
          </a:prstGeom>
        </p:spPr>
        <p:txBody>
          <a:bodyP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300" dirty="0" smtClean="0"/>
              <a:t>The </a:t>
            </a:r>
            <a:r>
              <a:rPr lang="en-US" sz="2300" b="1" dirty="0" smtClean="0"/>
              <a:t>Register for Classes </a:t>
            </a:r>
            <a:r>
              <a:rPr lang="en-US" sz="2300" dirty="0" smtClean="0"/>
              <a:t>screen will display three panels. These are outlined in red below. Search Results will be on the top, the schedule on the left and the Summary panel on the bottom right.  </a:t>
            </a:r>
          </a:p>
          <a:p>
            <a:pPr algn="l"/>
            <a:endParaRPr lang="en-US" sz="2300" dirty="0"/>
          </a:p>
          <a:p>
            <a:pPr algn="l"/>
            <a:r>
              <a:rPr lang="en-US" sz="2300" dirty="0" smtClean="0"/>
              <a:t>Once you find a course you’d like to enroll in click the Add button for the course. This adds the course to your Summary panel. You are not fully registered in a course until you hit Submit and the Status column changes to Registered.</a:t>
            </a:r>
          </a:p>
          <a:p>
            <a:pPr algn="l"/>
            <a:endParaRPr lang="en-US" sz="2300" dirty="0"/>
          </a:p>
          <a:p>
            <a:pPr algn="l"/>
            <a:endParaRPr lang="en-US" sz="2300" dirty="0"/>
          </a:p>
        </p:txBody>
      </p:sp>
      <p:sp>
        <p:nvSpPr>
          <p:cNvPr id="2" name="Rectangle 1"/>
          <p:cNvSpPr/>
          <p:nvPr/>
        </p:nvSpPr>
        <p:spPr>
          <a:xfrm>
            <a:off x="138344" y="2971800"/>
            <a:ext cx="8853256" cy="16764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52400" y="4800599"/>
            <a:ext cx="4336372" cy="1838641"/>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542283" y="4800600"/>
            <a:ext cx="4544208" cy="1811324"/>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a:off x="7696200" y="3124200"/>
            <a:ext cx="381000" cy="3429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8670268" y="4953000"/>
            <a:ext cx="320614" cy="30264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8153400" y="6097796"/>
            <a:ext cx="373093" cy="30264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7042030" y="4953000"/>
            <a:ext cx="50177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3240681"/>
      </p:ext>
    </p:extLst>
  </p:cSld>
  <p:clrMapOvr>
    <a:masterClrMapping/>
  </p:clrMapOvr>
  <mc:AlternateContent xmlns:mc="http://schemas.openxmlformats.org/markup-compatibility/2006">
    <mc:Choice xmlns:p14="http://schemas.microsoft.com/office/powerpoint/2010/main" Requires="p14">
      <p:transition spd="slow" p14:dur="2000" advTm="6000"/>
    </mc:Choice>
    <mc:Fallback>
      <p:transition spd="slow" advTm="600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t="60659"/>
          <a:stretch/>
        </p:blipFill>
        <p:spPr bwMode="auto">
          <a:xfrm>
            <a:off x="152400" y="2895600"/>
            <a:ext cx="8710584" cy="3733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381000" y="152400"/>
            <a:ext cx="8229600" cy="2362200"/>
          </a:xfrm>
        </p:spPr>
        <p:txBody>
          <a:bodyPr>
            <a:noAutofit/>
          </a:bodyPr>
          <a:lstStyle/>
          <a:p>
            <a:pPr algn="l"/>
            <a:r>
              <a:rPr lang="en-US" sz="2500" b="1" dirty="0" smtClean="0"/>
              <a:t>Summary panel</a:t>
            </a:r>
            <a:r>
              <a:rPr lang="en-US" sz="1500" dirty="0" smtClean="0"/>
              <a:t/>
            </a:r>
            <a:br>
              <a:rPr lang="en-US" sz="1500" dirty="0" smtClean="0"/>
            </a:br>
            <a:r>
              <a:rPr lang="en-US" sz="1500" dirty="0" smtClean="0"/>
              <a:t>The Summary panel lists your registration information. There are several columns; Title, Details, Hours, CRN, Schedule Type, Status, and Action.</a:t>
            </a:r>
            <a:br>
              <a:rPr lang="en-US" sz="1500" dirty="0" smtClean="0"/>
            </a:br>
            <a:r>
              <a:rPr lang="en-US" sz="1500" dirty="0"/>
              <a:t/>
            </a:r>
            <a:br>
              <a:rPr lang="en-US" sz="1500" dirty="0"/>
            </a:br>
            <a:r>
              <a:rPr lang="en-US" sz="1500" u="sng" dirty="0" smtClean="0"/>
              <a:t>Status</a:t>
            </a:r>
            <a:r>
              <a:rPr lang="en-US" sz="1500" dirty="0" smtClean="0"/>
              <a:t> indicates your actual enrollment status in the course. A status of Registered indicates successful registration.</a:t>
            </a:r>
            <a:br>
              <a:rPr lang="en-US" sz="1500" dirty="0" smtClean="0"/>
            </a:br>
            <a:r>
              <a:rPr lang="en-US" sz="1500" dirty="0" smtClean="0"/>
              <a:t/>
            </a:r>
            <a:br>
              <a:rPr lang="en-US" sz="1500" dirty="0" smtClean="0"/>
            </a:br>
            <a:r>
              <a:rPr lang="en-US" sz="1500" u="sng" dirty="0" smtClean="0"/>
              <a:t>Action</a:t>
            </a:r>
            <a:r>
              <a:rPr lang="en-US" sz="1500" dirty="0" smtClean="0"/>
              <a:t> is a drop down menu with further registration options/actions available to you. Once you select an option from the Action column you must hit Submit to take that action.</a:t>
            </a:r>
            <a:endParaRPr lang="en-US" sz="1500" dirty="0"/>
          </a:p>
        </p:txBody>
      </p:sp>
    </p:spTree>
    <p:extLst>
      <p:ext uri="{BB962C8B-B14F-4D97-AF65-F5344CB8AC3E}">
        <p14:creationId xmlns:p14="http://schemas.microsoft.com/office/powerpoint/2010/main" val="715723668"/>
      </p:ext>
    </p:extLst>
  </p:cSld>
  <p:clrMapOvr>
    <a:masterClrMapping/>
  </p:clrMapOvr>
  <mc:AlternateContent xmlns:mc="http://schemas.openxmlformats.org/markup-compatibility/2006">
    <mc:Choice xmlns:p14="http://schemas.microsoft.com/office/powerpoint/2010/main" Requires="p14">
      <p:transition spd="slow" p14:dur="2000" advTm="6000"/>
    </mc:Choice>
    <mc:Fallback>
      <p:transition spd="slow" advTm="600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5215"/>
          <a:stretch/>
        </p:blipFill>
        <p:spPr bwMode="auto">
          <a:xfrm>
            <a:off x="152400" y="2286000"/>
            <a:ext cx="8743483" cy="403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304800" y="274638"/>
            <a:ext cx="8382000" cy="1782762"/>
          </a:xfrm>
        </p:spPr>
        <p:txBody>
          <a:bodyPr>
            <a:normAutofit/>
          </a:bodyPr>
          <a:lstStyle/>
          <a:p>
            <a:pPr algn="l"/>
            <a:r>
              <a:rPr lang="en-US" sz="2500" b="1" dirty="0" smtClean="0"/>
              <a:t>Enter CRNs</a:t>
            </a:r>
            <a:r>
              <a:rPr lang="en-US" sz="1500" dirty="0" smtClean="0"/>
              <a:t/>
            </a:r>
            <a:br>
              <a:rPr lang="en-US" sz="1500" dirty="0" smtClean="0"/>
            </a:br>
            <a:r>
              <a:rPr lang="en-US" sz="1500" dirty="0" smtClean="0"/>
              <a:t>You can also add courses be entering the CRNs. Enter the CRN and click Add to Summary. The course will appear in the Summary panel with the Status of Pending and the Action Registered via Web. </a:t>
            </a:r>
            <a:br>
              <a:rPr lang="en-US" sz="1500" dirty="0" smtClean="0"/>
            </a:br>
            <a:r>
              <a:rPr lang="en-US" sz="1500" dirty="0"/>
              <a:t/>
            </a:r>
            <a:br>
              <a:rPr lang="en-US" sz="1500" dirty="0"/>
            </a:br>
            <a:r>
              <a:rPr lang="en-US" sz="1500" u="sng" dirty="0" smtClean="0"/>
              <a:t>Registration is not complete until you hit Submit. If Registration is successful the Status will changed to Registered.</a:t>
            </a:r>
            <a:endParaRPr lang="en-US" sz="1500" u="sng" dirty="0"/>
          </a:p>
        </p:txBody>
      </p:sp>
      <p:cxnSp>
        <p:nvCxnSpPr>
          <p:cNvPr id="4" name="Straight Arrow Connector 3"/>
          <p:cNvCxnSpPr/>
          <p:nvPr/>
        </p:nvCxnSpPr>
        <p:spPr>
          <a:xfrm flipH="1">
            <a:off x="1714500" y="2819400"/>
            <a:ext cx="381000" cy="3429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8001000" y="5731534"/>
            <a:ext cx="381000" cy="3429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2168537"/>
      </p:ext>
    </p:extLst>
  </p:cSld>
  <p:clrMapOvr>
    <a:masterClrMapping/>
  </p:clrMapOvr>
  <mc:AlternateContent xmlns:mc="http://schemas.openxmlformats.org/markup-compatibility/2006">
    <mc:Choice xmlns:p14="http://schemas.microsoft.com/office/powerpoint/2010/main" Requires="p14">
      <p:transition spd="slow" p14:dur="2000" advTm="6000"/>
    </mc:Choice>
    <mc:Fallback>
      <p:transition spd="slow" advTm="600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7338" t="9355" r="1"/>
          <a:stretch/>
        </p:blipFill>
        <p:spPr bwMode="auto">
          <a:xfrm>
            <a:off x="1981200" y="381000"/>
            <a:ext cx="6528047" cy="60206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304800" y="1600200"/>
            <a:ext cx="7894608" cy="1676400"/>
          </a:xfrm>
        </p:spPr>
        <p:txBody>
          <a:bodyPr>
            <a:noAutofit/>
          </a:bodyPr>
          <a:lstStyle/>
          <a:p>
            <a:pPr algn="l"/>
            <a:r>
              <a:rPr lang="en-US" sz="2300" b="1" dirty="0" smtClean="0"/>
              <a:t>Registration Errors</a:t>
            </a:r>
            <a:r>
              <a:rPr lang="en-US" sz="2300" dirty="0" smtClean="0"/>
              <a:t/>
            </a:r>
            <a:br>
              <a:rPr lang="en-US" sz="2300" dirty="0" smtClean="0"/>
            </a:br>
            <a:r>
              <a:rPr lang="en-US" sz="2300" dirty="0" smtClean="0"/>
              <a:t>If you encounter errors when attempting to register they will display in the Status column and in a notification on the top right of the screen. </a:t>
            </a:r>
            <a:endParaRPr lang="en-US" sz="2300" dirty="0"/>
          </a:p>
        </p:txBody>
      </p:sp>
      <p:cxnSp>
        <p:nvCxnSpPr>
          <p:cNvPr id="4" name="Straight Arrow Connector 3"/>
          <p:cNvCxnSpPr/>
          <p:nvPr/>
        </p:nvCxnSpPr>
        <p:spPr>
          <a:xfrm flipH="1">
            <a:off x="6400800" y="3733800"/>
            <a:ext cx="381000" cy="46187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5334000" y="1371600"/>
            <a:ext cx="381000" cy="3048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0533686"/>
      </p:ext>
    </p:extLst>
  </p:cSld>
  <p:clrMapOvr>
    <a:masterClrMapping/>
  </p:clrMapOvr>
  <mc:AlternateContent xmlns:mc="http://schemas.openxmlformats.org/markup-compatibility/2006">
    <mc:Choice xmlns:p14="http://schemas.microsoft.com/office/powerpoint/2010/main" Requires="p14">
      <p:transition spd="slow" p14:dur="2000" advTm="6000"/>
    </mc:Choice>
    <mc:Fallback>
      <p:transition spd="slow" advTm="600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8938" t="57852" r="-152"/>
          <a:stretch/>
        </p:blipFill>
        <p:spPr bwMode="auto">
          <a:xfrm>
            <a:off x="1818774" y="1326198"/>
            <a:ext cx="6750397" cy="30265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a:bodyPr>
          <a:lstStyle/>
          <a:p>
            <a:pPr algn="l"/>
            <a:r>
              <a:rPr lang="en-US" sz="2300" dirty="0" smtClean="0"/>
              <a:t>To drop a course select </a:t>
            </a:r>
            <a:r>
              <a:rPr lang="en-US" sz="2300" b="1" dirty="0" smtClean="0"/>
              <a:t>Drop via Web </a:t>
            </a:r>
            <a:r>
              <a:rPr lang="en-US" sz="2300" dirty="0" smtClean="0"/>
              <a:t>from the Action column and then hit </a:t>
            </a:r>
            <a:r>
              <a:rPr lang="en-US" sz="2300" b="1" dirty="0" smtClean="0"/>
              <a:t>Submit</a:t>
            </a:r>
            <a:r>
              <a:rPr lang="en-US" sz="2300" dirty="0" smtClean="0"/>
              <a:t>. Successful drop will display as Deleted.</a:t>
            </a:r>
            <a:endParaRPr lang="en-US" sz="2300" dirty="0"/>
          </a:p>
        </p:txBody>
      </p:sp>
      <p:cxnSp>
        <p:nvCxnSpPr>
          <p:cNvPr id="4" name="Straight Arrow Connector 3"/>
          <p:cNvCxnSpPr/>
          <p:nvPr/>
        </p:nvCxnSpPr>
        <p:spPr>
          <a:xfrm flipV="1">
            <a:off x="6248400" y="2725172"/>
            <a:ext cx="609600" cy="2286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flipH="1">
            <a:off x="8358543" y="3429000"/>
            <a:ext cx="381000" cy="46187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0000" t="60258"/>
          <a:stretch/>
        </p:blipFill>
        <p:spPr bwMode="auto">
          <a:xfrm>
            <a:off x="297609" y="3507536"/>
            <a:ext cx="6919417" cy="29962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9" name="Straight Arrow Connector 8"/>
          <p:cNvCxnSpPr/>
          <p:nvPr/>
        </p:nvCxnSpPr>
        <p:spPr>
          <a:xfrm flipV="1">
            <a:off x="3886200" y="4500473"/>
            <a:ext cx="381000" cy="37632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5649364"/>
      </p:ext>
    </p:extLst>
  </p:cSld>
  <p:clrMapOvr>
    <a:masterClrMapping/>
  </p:clrMapOvr>
  <mc:AlternateContent xmlns:mc="http://schemas.openxmlformats.org/markup-compatibility/2006">
    <mc:Choice xmlns:p14="http://schemas.microsoft.com/office/powerpoint/2010/main" Requires="p14">
      <p:transition spd="slow" p14:dur="2000" advTm="6000"/>
    </mc:Choice>
    <mc:Fallback>
      <p:transition spd="slow" advTm="600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t="9736"/>
          <a:stretch/>
        </p:blipFill>
        <p:spPr bwMode="auto">
          <a:xfrm>
            <a:off x="3853779" y="1076417"/>
            <a:ext cx="5003786" cy="49212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a:xfrm>
            <a:off x="295615" y="152400"/>
            <a:ext cx="8391185" cy="990600"/>
          </a:xfrm>
        </p:spPr>
        <p:txBody>
          <a:bodyPr>
            <a:normAutofit/>
          </a:bodyPr>
          <a:lstStyle/>
          <a:p>
            <a:pPr algn="l"/>
            <a:r>
              <a:rPr lang="en-US" sz="1800" b="1" dirty="0" smtClean="0"/>
              <a:t>Wait List</a:t>
            </a:r>
            <a:r>
              <a:rPr lang="en-US" sz="1800" dirty="0" smtClean="0"/>
              <a:t/>
            </a:r>
            <a:br>
              <a:rPr lang="en-US" sz="1800" dirty="0" smtClean="0"/>
            </a:br>
            <a:r>
              <a:rPr lang="en-US" sz="1800" dirty="0" smtClean="0"/>
              <a:t>If a course is closed/full, but has a waitlist you’ll receive a notification. In this example GEOG 1010 is Closed and there are 0 students currently waitlisted.</a:t>
            </a:r>
            <a:endParaRPr lang="en-US" sz="1800" dirty="0"/>
          </a:p>
        </p:txBody>
      </p:sp>
      <p:cxnSp>
        <p:nvCxnSpPr>
          <p:cNvPr id="4" name="Straight Arrow Connector 3"/>
          <p:cNvCxnSpPr/>
          <p:nvPr/>
        </p:nvCxnSpPr>
        <p:spPr>
          <a:xfrm flipV="1">
            <a:off x="7086600" y="1452472"/>
            <a:ext cx="533400" cy="52872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0000" t="61328"/>
          <a:stretch/>
        </p:blipFill>
        <p:spPr bwMode="auto">
          <a:xfrm>
            <a:off x="533400" y="2433728"/>
            <a:ext cx="6096000" cy="256866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Title 1"/>
          <p:cNvSpPr txBox="1">
            <a:spLocks/>
          </p:cNvSpPr>
          <p:nvPr/>
        </p:nvSpPr>
        <p:spPr>
          <a:xfrm>
            <a:off x="188664" y="1521664"/>
            <a:ext cx="5419385" cy="1221536"/>
          </a:xfrm>
          <a:prstGeom prst="rect">
            <a:avLst/>
          </a:prstGeom>
          <a:solidFill>
            <a:schemeClr val="bg1"/>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000" dirty="0" smtClean="0"/>
              <a:t>To add yourself to the Waitlist, choose </a:t>
            </a:r>
            <a:r>
              <a:rPr lang="en-US" sz="2000" b="1" dirty="0" smtClean="0"/>
              <a:t>Wait Listed </a:t>
            </a:r>
            <a:r>
              <a:rPr lang="en-US" sz="2000" dirty="0" smtClean="0"/>
              <a:t>from the Action Column menu and hit </a:t>
            </a:r>
            <a:r>
              <a:rPr lang="en-US" sz="2000" b="1" dirty="0" smtClean="0"/>
              <a:t>Submit</a:t>
            </a:r>
            <a:r>
              <a:rPr lang="en-US" sz="2000" dirty="0" smtClean="0"/>
              <a:t>.</a:t>
            </a:r>
            <a:endParaRPr lang="en-US" sz="2000" dirty="0"/>
          </a:p>
        </p:txBody>
      </p:sp>
      <p:cxnSp>
        <p:nvCxnSpPr>
          <p:cNvPr id="8" name="Straight Arrow Connector 7"/>
          <p:cNvCxnSpPr/>
          <p:nvPr/>
        </p:nvCxnSpPr>
        <p:spPr>
          <a:xfrm>
            <a:off x="4501479" y="3352800"/>
            <a:ext cx="5334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5341349" y="4681268"/>
            <a:ext cx="5334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3"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50000" t="61194"/>
          <a:stretch/>
        </p:blipFill>
        <p:spPr bwMode="auto">
          <a:xfrm>
            <a:off x="165660" y="4419600"/>
            <a:ext cx="4602519" cy="194606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5" name="Title 1"/>
          <p:cNvSpPr txBox="1">
            <a:spLocks/>
          </p:cNvSpPr>
          <p:nvPr/>
        </p:nvSpPr>
        <p:spPr>
          <a:xfrm>
            <a:off x="165661" y="3718061"/>
            <a:ext cx="5244540" cy="610768"/>
          </a:xfrm>
          <a:prstGeom prst="rect">
            <a:avLst/>
          </a:prstGeom>
          <a:solidFill>
            <a:schemeClr val="bg1"/>
          </a:solidFill>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000" dirty="0" smtClean="0"/>
              <a:t>The Status column indicates Waitlisted when you are successfully on the Wait List.</a:t>
            </a:r>
            <a:endParaRPr lang="en-US" sz="2000" dirty="0"/>
          </a:p>
        </p:txBody>
      </p:sp>
      <p:sp>
        <p:nvSpPr>
          <p:cNvPr id="16" name="Oval 15"/>
          <p:cNvSpPr/>
          <p:nvPr/>
        </p:nvSpPr>
        <p:spPr>
          <a:xfrm>
            <a:off x="2743200" y="4495800"/>
            <a:ext cx="6858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64038353"/>
      </p:ext>
    </p:extLst>
  </p:cSld>
  <p:clrMapOvr>
    <a:masterClrMapping/>
  </p:clrMapOvr>
  <mc:AlternateContent xmlns:mc="http://schemas.openxmlformats.org/markup-compatibility/2006">
    <mc:Choice xmlns:p14="http://schemas.microsoft.com/office/powerpoint/2010/main" Requires="p14">
      <p:transition spd="slow" p14:dur="2000" advTm="6000"/>
    </mc:Choice>
    <mc:Fallback>
      <p:transition spd="slow" advTm="600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28" t="16285" b="41858"/>
          <a:stretch/>
        </p:blipFill>
        <p:spPr bwMode="auto">
          <a:xfrm>
            <a:off x="158634" y="2017175"/>
            <a:ext cx="8610600" cy="19779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274638"/>
            <a:ext cx="8229600" cy="1630362"/>
          </a:xfrm>
        </p:spPr>
        <p:txBody>
          <a:bodyPr>
            <a:noAutofit/>
          </a:bodyPr>
          <a:lstStyle/>
          <a:p>
            <a:pPr algn="l"/>
            <a:r>
              <a:rPr lang="en-US" sz="2300" b="1" dirty="0" smtClean="0"/>
              <a:t>Linked Classes</a:t>
            </a:r>
            <a:r>
              <a:rPr lang="en-US" sz="1800" dirty="0" smtClean="0"/>
              <a:t/>
            </a:r>
            <a:br>
              <a:rPr lang="en-US" sz="1800" dirty="0" smtClean="0"/>
            </a:br>
            <a:r>
              <a:rPr lang="en-US" sz="1800" dirty="0" smtClean="0"/>
              <a:t>Some courses are linked together, meaning that registration in both components is required. In this example a Lecture and a Lab are linked. </a:t>
            </a:r>
            <a:br>
              <a:rPr lang="en-US" sz="1800" dirty="0" smtClean="0"/>
            </a:br>
            <a:r>
              <a:rPr lang="en-US" sz="1800" dirty="0"/>
              <a:t/>
            </a:r>
            <a:br>
              <a:rPr lang="en-US" sz="1800" dirty="0"/>
            </a:br>
            <a:r>
              <a:rPr lang="en-US" sz="1800" b="1" dirty="0" smtClean="0"/>
              <a:t>View Linked </a:t>
            </a:r>
            <a:r>
              <a:rPr lang="en-US" sz="1800" dirty="0" smtClean="0"/>
              <a:t>will display search results for each combination of linked courses.</a:t>
            </a:r>
            <a:endParaRPr lang="en-US" sz="1800" dirty="0"/>
          </a:p>
        </p:txBody>
      </p:sp>
      <p:cxnSp>
        <p:nvCxnSpPr>
          <p:cNvPr id="4" name="Straight Arrow Connector 3"/>
          <p:cNvCxnSpPr/>
          <p:nvPr/>
        </p:nvCxnSpPr>
        <p:spPr>
          <a:xfrm>
            <a:off x="7162800" y="2514600"/>
            <a:ext cx="304800" cy="27820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019" t="21230" b="51905"/>
          <a:stretch/>
        </p:blipFill>
        <p:spPr bwMode="auto">
          <a:xfrm>
            <a:off x="178762" y="4724400"/>
            <a:ext cx="8910310" cy="15578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le 1"/>
          <p:cNvSpPr txBox="1">
            <a:spLocks/>
          </p:cNvSpPr>
          <p:nvPr/>
        </p:nvSpPr>
        <p:spPr>
          <a:xfrm>
            <a:off x="305518" y="3581400"/>
            <a:ext cx="8229600" cy="914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dirty="0" smtClean="0"/>
              <a:t/>
            </a:r>
            <a:br>
              <a:rPr lang="en-US" sz="1800" dirty="0" smtClean="0"/>
            </a:br>
            <a:r>
              <a:rPr lang="en-US" sz="1800" dirty="0" smtClean="0"/>
              <a:t>There could be a long list of combinations displayed in the when you click View Linked. If you find a combination you’d like to enroll in, click </a:t>
            </a:r>
            <a:r>
              <a:rPr lang="en-US" sz="1800" b="1" dirty="0" smtClean="0"/>
              <a:t>Add all</a:t>
            </a:r>
            <a:endParaRPr lang="en-US" sz="1800" b="1" dirty="0"/>
          </a:p>
        </p:txBody>
      </p:sp>
      <p:cxnSp>
        <p:nvCxnSpPr>
          <p:cNvPr id="9" name="Straight Arrow Connector 8"/>
          <p:cNvCxnSpPr/>
          <p:nvPr/>
        </p:nvCxnSpPr>
        <p:spPr>
          <a:xfrm>
            <a:off x="8268418" y="5015901"/>
            <a:ext cx="266700" cy="21530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8870888"/>
      </p:ext>
    </p:extLst>
  </p:cSld>
  <p:clrMapOvr>
    <a:masterClrMapping/>
  </p:clrMapOvr>
  <mc:AlternateContent xmlns:mc="http://schemas.openxmlformats.org/markup-compatibility/2006">
    <mc:Choice xmlns:p14="http://schemas.microsoft.com/office/powerpoint/2010/main" Requires="p14">
      <p:transition spd="slow" p14:dur="2000" advTm="6000"/>
    </mc:Choice>
    <mc:Fallback>
      <p:transition spd="slow" advTm="600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49" t="8964" r="26874" b="32262"/>
          <a:stretch/>
        </p:blipFill>
        <p:spPr bwMode="auto">
          <a:xfrm>
            <a:off x="79131" y="838200"/>
            <a:ext cx="8836270" cy="39037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3"/>
          <p:cNvSpPr>
            <a:spLocks noGrp="1"/>
          </p:cNvSpPr>
          <p:nvPr>
            <p:ph type="title"/>
          </p:nvPr>
        </p:nvSpPr>
        <p:spPr>
          <a:xfrm>
            <a:off x="190500" y="76200"/>
            <a:ext cx="8458200" cy="990600"/>
          </a:xfrm>
        </p:spPr>
        <p:txBody>
          <a:bodyPr>
            <a:normAutofit/>
          </a:bodyPr>
          <a:lstStyle/>
          <a:p>
            <a:pPr algn="l"/>
            <a:r>
              <a:rPr lang="en-US" sz="2500" dirty="0" smtClean="0"/>
              <a:t>You’ll be redirected to this page. Click on Register for Classes.</a:t>
            </a:r>
            <a:endParaRPr lang="en-US" sz="2500" dirty="0"/>
          </a:p>
        </p:txBody>
      </p:sp>
      <p:sp>
        <p:nvSpPr>
          <p:cNvPr id="8" name="Title 3"/>
          <p:cNvSpPr txBox="1">
            <a:spLocks/>
          </p:cNvSpPr>
          <p:nvPr/>
        </p:nvSpPr>
        <p:spPr>
          <a:xfrm>
            <a:off x="304799" y="4114800"/>
            <a:ext cx="8610601" cy="2438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700" b="1" dirty="0" smtClean="0"/>
              <a:t>Register for Classes </a:t>
            </a:r>
            <a:r>
              <a:rPr lang="en-US" sz="1700" dirty="0" smtClean="0"/>
              <a:t>–  Search and Register for an upcoming semester</a:t>
            </a:r>
          </a:p>
          <a:p>
            <a:pPr algn="l"/>
            <a:r>
              <a:rPr lang="en-US" sz="1700" b="1" dirty="0" smtClean="0"/>
              <a:t>Browse Classes </a:t>
            </a:r>
            <a:r>
              <a:rPr lang="en-US" sz="1700" dirty="0" smtClean="0"/>
              <a:t>–  Search Only, registration not available through this link</a:t>
            </a:r>
          </a:p>
          <a:p>
            <a:pPr algn="l"/>
            <a:r>
              <a:rPr lang="en-US" sz="1700" b="1" dirty="0" smtClean="0"/>
              <a:t>Browse Course Catalog </a:t>
            </a:r>
            <a:r>
              <a:rPr lang="en-US" sz="1700" dirty="0" smtClean="0"/>
              <a:t>– Catalog search only, semester schedule not available through this link</a:t>
            </a:r>
          </a:p>
          <a:p>
            <a:pPr algn="l"/>
            <a:r>
              <a:rPr lang="en-US" sz="1700" b="1" dirty="0" smtClean="0"/>
              <a:t>Prepare for Registration </a:t>
            </a:r>
            <a:r>
              <a:rPr lang="en-US" sz="1700" dirty="0" smtClean="0"/>
              <a:t>– Clear any outstanding holds related to registration</a:t>
            </a:r>
          </a:p>
          <a:p>
            <a:pPr algn="l"/>
            <a:r>
              <a:rPr lang="en-US" sz="1700" b="1" dirty="0" smtClean="0"/>
              <a:t>Plan Ahead </a:t>
            </a:r>
            <a:r>
              <a:rPr lang="en-US" sz="1700" dirty="0" smtClean="0"/>
              <a:t>–  Make a plan for registration prior to your registration date and time</a:t>
            </a:r>
          </a:p>
          <a:p>
            <a:pPr algn="l"/>
            <a:r>
              <a:rPr lang="en-US" sz="1700" b="1" dirty="0" smtClean="0"/>
              <a:t>View Registration Information </a:t>
            </a:r>
            <a:r>
              <a:rPr lang="en-US" sz="1700" dirty="0" smtClean="0"/>
              <a:t>– View past and current registration details</a:t>
            </a:r>
          </a:p>
          <a:p>
            <a:pPr algn="l"/>
            <a:endParaRPr lang="en-US" sz="1700" dirty="0"/>
          </a:p>
        </p:txBody>
      </p:sp>
    </p:spTree>
    <p:extLst>
      <p:ext uri="{BB962C8B-B14F-4D97-AF65-F5344CB8AC3E}">
        <p14:creationId xmlns:p14="http://schemas.microsoft.com/office/powerpoint/2010/main" val="1070535858"/>
      </p:ext>
    </p:extLst>
  </p:cSld>
  <p:clrMapOvr>
    <a:masterClrMapping/>
  </p:clrMapOvr>
  <mc:AlternateContent xmlns:mc="http://schemas.openxmlformats.org/markup-compatibility/2006">
    <mc:Choice xmlns:p14="http://schemas.microsoft.com/office/powerpoint/2010/main" Requires="p14">
      <p:transition spd="slow" p14:dur="2000" advTm="6000"/>
    </mc:Choice>
    <mc:Fallback>
      <p:transition spd="slow" advTm="600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630362"/>
          </a:xfrm>
        </p:spPr>
        <p:txBody>
          <a:bodyPr>
            <a:normAutofit fontScale="90000"/>
          </a:bodyPr>
          <a:lstStyle/>
          <a:p>
            <a:pPr algn="l"/>
            <a:r>
              <a:rPr lang="en-US" sz="2600" b="1" dirty="0" smtClean="0"/>
              <a:t>Display options</a:t>
            </a:r>
            <a:br>
              <a:rPr lang="en-US" sz="2600" b="1" dirty="0" smtClean="0"/>
            </a:br>
            <a:r>
              <a:rPr lang="en-US" sz="1800" dirty="0" smtClean="0"/>
              <a:t/>
            </a:r>
            <a:br>
              <a:rPr lang="en-US" sz="1800" dirty="0" smtClean="0"/>
            </a:br>
            <a:r>
              <a:rPr lang="en-US" sz="1800" dirty="0" smtClean="0"/>
              <a:t>If your Search Results yield a high number of courses you may want to view that panel alone. You can control how the panels display through the small arrow and circle icons in grey.</a:t>
            </a:r>
            <a:br>
              <a:rPr lang="en-US" sz="1800" dirty="0" smtClean="0"/>
            </a:br>
            <a:r>
              <a:rPr lang="en-US" sz="1800" dirty="0"/>
              <a:t/>
            </a:r>
            <a:br>
              <a:rPr lang="en-US" sz="1800" dirty="0"/>
            </a:br>
            <a:r>
              <a:rPr lang="en-US" sz="1800" dirty="0" smtClean="0"/>
              <a:t>You may also choose to display more results on the page through h the Per Page drop down menu.</a:t>
            </a:r>
            <a:br>
              <a:rPr lang="en-US" sz="1800" dirty="0" smtClean="0"/>
            </a:br>
            <a:endParaRPr lang="en-US" sz="1800" dirty="0"/>
          </a:p>
        </p:txBody>
      </p:sp>
      <p:pic>
        <p:nvPicPr>
          <p:cNvPr id="40963"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20695" r="534"/>
          <a:stretch/>
        </p:blipFill>
        <p:spPr bwMode="auto">
          <a:xfrm>
            <a:off x="94780" y="2362200"/>
            <a:ext cx="9049220" cy="39306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a:xfrm>
            <a:off x="4276490" y="5710687"/>
            <a:ext cx="6858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p:nvPr/>
        </p:nvCxnSpPr>
        <p:spPr>
          <a:xfrm flipH="1" flipV="1">
            <a:off x="1295400" y="5334000"/>
            <a:ext cx="228600" cy="33139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4866588"/>
      </p:ext>
    </p:extLst>
  </p:cSld>
  <p:clrMapOvr>
    <a:masterClrMapping/>
  </p:clrMapOvr>
  <mc:AlternateContent xmlns:mc="http://schemas.openxmlformats.org/markup-compatibility/2006">
    <mc:Choice xmlns:p14="http://schemas.microsoft.com/office/powerpoint/2010/main" Requires="p14">
      <p:transition spd="slow" p14:dur="2000" advTm="6000"/>
    </mc:Choice>
    <mc:Fallback>
      <p:transition spd="slow" advTm="600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 t="11473" r="29053" b="26910"/>
          <a:stretch/>
        </p:blipFill>
        <p:spPr bwMode="auto">
          <a:xfrm>
            <a:off x="372862" y="1447800"/>
            <a:ext cx="7551938" cy="35736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fontScale="90000"/>
          </a:bodyPr>
          <a:lstStyle/>
          <a:p>
            <a:pPr algn="l"/>
            <a:r>
              <a:rPr lang="en-US" sz="2300" b="1" dirty="0" smtClean="0"/>
              <a:t>Class Details</a:t>
            </a:r>
            <a:r>
              <a:rPr lang="en-US" sz="1800" dirty="0" smtClean="0"/>
              <a:t/>
            </a:r>
            <a:br>
              <a:rPr lang="en-US" sz="1800" dirty="0" smtClean="0"/>
            </a:br>
            <a:r>
              <a:rPr lang="en-US" sz="1800" dirty="0" smtClean="0"/>
              <a:t>Course titles are also hyperlinks. When you click on a course title another window will appear with class details, including a link to the Bookstore with information about required materials.</a:t>
            </a:r>
            <a:endParaRPr lang="en-US" sz="1800" dirty="0"/>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2694" t="12810" r="32719" b="30326"/>
          <a:stretch/>
        </p:blipFill>
        <p:spPr bwMode="auto">
          <a:xfrm>
            <a:off x="685800" y="3962400"/>
            <a:ext cx="2770587" cy="24815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46355360"/>
      </p:ext>
    </p:extLst>
  </p:cSld>
  <p:clrMapOvr>
    <a:masterClrMapping/>
  </p:clrMapOvr>
  <mc:AlternateContent xmlns:mc="http://schemas.openxmlformats.org/markup-compatibility/2006">
    <mc:Choice xmlns:p14="http://schemas.microsoft.com/office/powerpoint/2010/main" Requires="p14">
      <p:transition spd="slow" p14:dur="2000" advTm="6000"/>
    </mc:Choice>
    <mc:Fallback>
      <p:transition spd="slow" advTm="600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12271"/>
          <a:stretch/>
        </p:blipFill>
        <p:spPr bwMode="auto">
          <a:xfrm>
            <a:off x="0" y="2438400"/>
            <a:ext cx="9067800" cy="43338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274638"/>
            <a:ext cx="8229600" cy="1782762"/>
          </a:xfrm>
        </p:spPr>
        <p:txBody>
          <a:bodyPr>
            <a:normAutofit fontScale="90000"/>
          </a:bodyPr>
          <a:lstStyle/>
          <a:p>
            <a:pPr algn="l"/>
            <a:r>
              <a:rPr lang="en-US" sz="2600" b="1" dirty="0" smtClean="0"/>
              <a:t>Schedule and Options</a:t>
            </a:r>
            <a:r>
              <a:rPr lang="en-US" sz="1800" dirty="0" smtClean="0"/>
              <a:t/>
            </a:r>
            <a:br>
              <a:rPr lang="en-US" sz="1800" dirty="0" smtClean="0"/>
            </a:br>
            <a:r>
              <a:rPr lang="en-US" sz="1800" dirty="0" smtClean="0"/>
              <a:t>Once you’ve registered you may want to review your schedule. Under the Schedule and Options tab you can view different versions of your class schedule, print your schedule, and send it to an email address.</a:t>
            </a:r>
            <a:br>
              <a:rPr lang="en-US" sz="1800" dirty="0" smtClean="0"/>
            </a:br>
            <a:r>
              <a:rPr lang="en-US" sz="1800" dirty="0"/>
              <a:t/>
            </a:r>
            <a:br>
              <a:rPr lang="en-US" sz="1800" dirty="0"/>
            </a:br>
            <a:r>
              <a:rPr lang="en-US" sz="1800" dirty="0" smtClean="0"/>
              <a:t>*</a:t>
            </a:r>
            <a:r>
              <a:rPr lang="en-US" sz="1800" b="1" dirty="0" smtClean="0"/>
              <a:t>Email Schedule and Downloadable Calendar File</a:t>
            </a:r>
            <a:r>
              <a:rPr lang="en-US" sz="1800" dirty="0" smtClean="0"/>
              <a:t/>
            </a:r>
            <a:br>
              <a:rPr lang="en-US" sz="1800" dirty="0" smtClean="0"/>
            </a:br>
            <a:r>
              <a:rPr lang="en-US" sz="1800" dirty="0" smtClean="0"/>
              <a:t>This new feature allows students to email their class schedule along with a downloadable calendar file.</a:t>
            </a:r>
            <a:endParaRPr lang="en-US" sz="1800" dirty="0"/>
          </a:p>
        </p:txBody>
      </p:sp>
    </p:spTree>
    <p:extLst>
      <p:ext uri="{BB962C8B-B14F-4D97-AF65-F5344CB8AC3E}">
        <p14:creationId xmlns:p14="http://schemas.microsoft.com/office/powerpoint/2010/main" val="267151461"/>
      </p:ext>
    </p:extLst>
  </p:cSld>
  <p:clrMapOvr>
    <a:masterClrMapping/>
  </p:clrMapOvr>
  <mc:AlternateContent xmlns:mc="http://schemas.openxmlformats.org/markup-compatibility/2006">
    <mc:Choice xmlns:p14="http://schemas.microsoft.com/office/powerpoint/2010/main" Requires="p14">
      <p:transition spd="slow" p14:dur="2000" advTm="6000"/>
    </mc:Choice>
    <mc:Fallback>
      <p:transition spd="slow" advTm="600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2000" y="1676400"/>
            <a:ext cx="7772400" cy="1362075"/>
          </a:xfrm>
        </p:spPr>
        <p:txBody>
          <a:bodyPr/>
          <a:lstStyle/>
          <a:p>
            <a:r>
              <a:rPr lang="en-US" dirty="0" smtClean="0"/>
              <a:t>Questions?</a:t>
            </a:r>
            <a:endParaRPr lang="en-US" dirty="0"/>
          </a:p>
        </p:txBody>
      </p:sp>
      <p:sp>
        <p:nvSpPr>
          <p:cNvPr id="4" name="Text Placeholder 3"/>
          <p:cNvSpPr>
            <a:spLocks noGrp="1"/>
          </p:cNvSpPr>
          <p:nvPr>
            <p:ph type="body" idx="1"/>
          </p:nvPr>
        </p:nvSpPr>
        <p:spPr/>
        <p:txBody>
          <a:bodyPr/>
          <a:lstStyle/>
          <a:p>
            <a:r>
              <a:rPr lang="en-US" dirty="0" smtClean="0"/>
              <a:t>For additional assistance with Registration contact the Office of the Registrar </a:t>
            </a:r>
          </a:p>
          <a:p>
            <a:r>
              <a:rPr lang="en-US" dirty="0" smtClean="0">
                <a:hlinkClick r:id="rId2"/>
              </a:rPr>
              <a:t>registrar@uwyo.edu</a:t>
            </a:r>
            <a:endParaRPr lang="en-US" dirty="0" smtClean="0"/>
          </a:p>
          <a:p>
            <a:r>
              <a:rPr lang="en-US" dirty="0" smtClean="0"/>
              <a:t>307-766-3137</a:t>
            </a:r>
            <a:endParaRPr lang="en-US" dirty="0"/>
          </a:p>
        </p:txBody>
      </p:sp>
    </p:spTree>
    <p:extLst>
      <p:ext uri="{BB962C8B-B14F-4D97-AF65-F5344CB8AC3E}">
        <p14:creationId xmlns:p14="http://schemas.microsoft.com/office/powerpoint/2010/main" val="3424988935"/>
      </p:ext>
    </p:extLst>
  </p:cSld>
  <p:clrMapOvr>
    <a:masterClrMapping/>
  </p:clrMapOvr>
  <mc:AlternateContent xmlns:mc="http://schemas.openxmlformats.org/markup-compatibility/2006">
    <mc:Choice xmlns:p14="http://schemas.microsoft.com/office/powerpoint/2010/main" Requires="p14">
      <p:transition spd="slow" p14:dur="2000" advTm="6000"/>
    </mc:Choice>
    <mc:Fallback>
      <p:transition spd="slow" advTm="600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193" t="10156" r="769" b="42322"/>
          <a:stretch/>
        </p:blipFill>
        <p:spPr bwMode="auto">
          <a:xfrm>
            <a:off x="102764" y="1219200"/>
            <a:ext cx="8938471" cy="29278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144285" y="152400"/>
            <a:ext cx="8458200" cy="1600200"/>
          </a:xfrm>
        </p:spPr>
        <p:txBody>
          <a:bodyPr>
            <a:noAutofit/>
          </a:bodyPr>
          <a:lstStyle/>
          <a:p>
            <a:pPr algn="l"/>
            <a:r>
              <a:rPr lang="en-US" sz="2500" dirty="0" smtClean="0"/>
              <a:t>You may be asked to choose a role if you have more than one. To register for classes, select the Student role and then Ok.</a:t>
            </a:r>
            <a:br>
              <a:rPr lang="en-US" sz="2500" dirty="0" smtClean="0"/>
            </a:br>
            <a:endParaRPr lang="en-US" sz="2500" dirty="0"/>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2671" r="66970" b="44969"/>
          <a:stretch/>
        </p:blipFill>
        <p:spPr bwMode="auto">
          <a:xfrm>
            <a:off x="304800" y="3733800"/>
            <a:ext cx="4026877" cy="28135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txBox="1">
            <a:spLocks/>
          </p:cNvSpPr>
          <p:nvPr/>
        </p:nvSpPr>
        <p:spPr>
          <a:xfrm>
            <a:off x="3276600" y="4648200"/>
            <a:ext cx="5562600" cy="153279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500" dirty="0" smtClean="0"/>
              <a:t>Select a Term Open for Registration from the drop down menu and then hit Continue.</a:t>
            </a:r>
            <a:br>
              <a:rPr lang="en-US" sz="2500" dirty="0" smtClean="0"/>
            </a:br>
            <a:endParaRPr lang="en-US" sz="2500" dirty="0"/>
          </a:p>
        </p:txBody>
      </p:sp>
    </p:spTree>
    <p:extLst>
      <p:ext uri="{BB962C8B-B14F-4D97-AF65-F5344CB8AC3E}">
        <p14:creationId xmlns:p14="http://schemas.microsoft.com/office/powerpoint/2010/main" val="1224448805"/>
      </p:ext>
    </p:extLst>
  </p:cSld>
  <p:clrMapOvr>
    <a:masterClrMapping/>
  </p:clrMapOvr>
  <mc:AlternateContent xmlns:mc="http://schemas.openxmlformats.org/markup-compatibility/2006">
    <mc:Choice xmlns:p14="http://schemas.microsoft.com/office/powerpoint/2010/main" Requires="p14">
      <p:transition spd="slow" p14:dur="2000" advTm="6000"/>
    </mc:Choice>
    <mc:Fallback>
      <p:transition spd="slow" advTm="600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10" t="10288" r="25000" b="37292"/>
          <a:stretch/>
        </p:blipFill>
        <p:spPr bwMode="auto">
          <a:xfrm>
            <a:off x="123092" y="1981200"/>
            <a:ext cx="9020908" cy="34817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274638"/>
            <a:ext cx="8305800" cy="1325562"/>
          </a:xfrm>
        </p:spPr>
        <p:txBody>
          <a:bodyPr>
            <a:noAutofit/>
          </a:bodyPr>
          <a:lstStyle/>
          <a:p>
            <a:pPr algn="l"/>
            <a:r>
              <a:rPr lang="en-US" sz="2800" dirty="0" smtClean="0"/>
              <a:t>You’ll be re-directed to the Registration Status page. Before you can register all items must be listed with a green checkmark.</a:t>
            </a:r>
            <a:endParaRPr lang="en-US" sz="2800" dirty="0"/>
          </a:p>
        </p:txBody>
      </p:sp>
      <p:cxnSp>
        <p:nvCxnSpPr>
          <p:cNvPr id="4" name="Straight Arrow Connector 3"/>
          <p:cNvCxnSpPr/>
          <p:nvPr/>
        </p:nvCxnSpPr>
        <p:spPr>
          <a:xfrm flipH="1">
            <a:off x="2590800" y="3341077"/>
            <a:ext cx="533400" cy="3810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Title 1"/>
          <p:cNvSpPr txBox="1">
            <a:spLocks/>
          </p:cNvSpPr>
          <p:nvPr/>
        </p:nvSpPr>
        <p:spPr>
          <a:xfrm>
            <a:off x="304800" y="5478621"/>
            <a:ext cx="8305800" cy="96715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dirty="0" smtClean="0"/>
              <a:t>Click on </a:t>
            </a:r>
            <a:r>
              <a:rPr lang="en-US" sz="3000" u="sng" dirty="0" smtClean="0"/>
              <a:t>Health Insurance Coverage</a:t>
            </a:r>
            <a:endParaRPr lang="en-US" sz="3000" u="sng" dirty="0"/>
          </a:p>
        </p:txBody>
      </p:sp>
    </p:spTree>
    <p:extLst>
      <p:ext uri="{BB962C8B-B14F-4D97-AF65-F5344CB8AC3E}">
        <p14:creationId xmlns:p14="http://schemas.microsoft.com/office/powerpoint/2010/main" val="3015724163"/>
      </p:ext>
    </p:extLst>
  </p:cSld>
  <p:clrMapOvr>
    <a:masterClrMapping/>
  </p:clrMapOvr>
  <mc:AlternateContent xmlns:mc="http://schemas.openxmlformats.org/markup-compatibility/2006">
    <mc:Choice xmlns:p14="http://schemas.microsoft.com/office/powerpoint/2010/main" Requires="p14">
      <p:transition spd="slow" p14:dur="2000" advTm="6000"/>
    </mc:Choice>
    <mc:Fallback>
      <p:transition spd="slow" advTm="600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0348" r="17645" b="44810"/>
          <a:stretch/>
        </p:blipFill>
        <p:spPr bwMode="auto">
          <a:xfrm>
            <a:off x="250165" y="609600"/>
            <a:ext cx="7809781" cy="180004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a:xfrm>
            <a:off x="236180" y="2281611"/>
            <a:ext cx="8157324" cy="690189"/>
          </a:xfrm>
        </p:spPr>
        <p:txBody>
          <a:bodyPr>
            <a:normAutofit/>
          </a:bodyPr>
          <a:lstStyle/>
          <a:p>
            <a:pPr algn="l"/>
            <a:r>
              <a:rPr lang="en-US" sz="2300" dirty="0" smtClean="0"/>
              <a:t>Then indicate if you have other Health Insurance</a:t>
            </a:r>
            <a:endParaRPr lang="en-US" sz="2300" dirty="0"/>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2322" r="34320" b="63202"/>
          <a:stretch/>
        </p:blipFill>
        <p:spPr bwMode="auto">
          <a:xfrm>
            <a:off x="228600" y="2848531"/>
            <a:ext cx="8007658" cy="96146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Title 1"/>
          <p:cNvSpPr txBox="1">
            <a:spLocks/>
          </p:cNvSpPr>
          <p:nvPr/>
        </p:nvSpPr>
        <p:spPr>
          <a:xfrm>
            <a:off x="267418" y="104955"/>
            <a:ext cx="8235351" cy="685800"/>
          </a:xfrm>
          <a:prstGeom prst="rect">
            <a:avLst/>
          </a:prstGeom>
        </p:spPr>
        <p:txBody>
          <a:bodyPr vert="horz" lIns="91440" tIns="45720" rIns="91440" bIns="45720" rtlCol="0" anchor="ctr">
            <a:normAutofit fontScale="7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000" dirty="0" smtClean="0"/>
              <a:t>Make Health Insurance Coverage selection by clicking Yes or No.</a:t>
            </a:r>
            <a:endParaRPr lang="en-US" sz="3000" dirty="0"/>
          </a:p>
        </p:txBody>
      </p:sp>
      <p:pic>
        <p:nvPicPr>
          <p:cNvPr id="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947" t="24037" r="21140" b="41603"/>
          <a:stretch/>
        </p:blipFill>
        <p:spPr bwMode="auto">
          <a:xfrm>
            <a:off x="236179" y="4490915"/>
            <a:ext cx="8266590" cy="198608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8" name="Title 1"/>
          <p:cNvSpPr txBox="1">
            <a:spLocks/>
          </p:cNvSpPr>
          <p:nvPr/>
        </p:nvSpPr>
        <p:spPr>
          <a:xfrm>
            <a:off x="267418" y="3810000"/>
            <a:ext cx="8235351" cy="914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300" dirty="0" smtClean="0"/>
              <a:t>Finally, click on the Registration Status link to return to that page.</a:t>
            </a:r>
            <a:endParaRPr lang="en-US" sz="2300" dirty="0"/>
          </a:p>
        </p:txBody>
      </p:sp>
      <p:cxnSp>
        <p:nvCxnSpPr>
          <p:cNvPr id="9" name="Straight Arrow Connector 8"/>
          <p:cNvCxnSpPr/>
          <p:nvPr/>
        </p:nvCxnSpPr>
        <p:spPr>
          <a:xfrm flipH="1">
            <a:off x="990600" y="5867400"/>
            <a:ext cx="533400" cy="3810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0501344"/>
      </p:ext>
    </p:extLst>
  </p:cSld>
  <p:clrMapOvr>
    <a:masterClrMapping/>
  </p:clrMapOvr>
  <mc:AlternateContent xmlns:mc="http://schemas.openxmlformats.org/markup-compatibility/2006">
    <mc:Choice xmlns:p14="http://schemas.microsoft.com/office/powerpoint/2010/main" Requires="p14">
      <p:transition spd="slow" p14:dur="2000" advTm="6000"/>
    </mc:Choice>
    <mc:Fallback>
      <p:transition spd="slow" advTm="600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92" t="26744" r="28422" b="44541"/>
          <a:stretch/>
        </p:blipFill>
        <p:spPr bwMode="auto">
          <a:xfrm>
            <a:off x="189739" y="737055"/>
            <a:ext cx="8039861" cy="172628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a:xfrm>
            <a:off x="313384" y="122238"/>
            <a:ext cx="8077200" cy="715962"/>
          </a:xfrm>
        </p:spPr>
        <p:txBody>
          <a:bodyPr>
            <a:normAutofit/>
          </a:bodyPr>
          <a:lstStyle/>
          <a:p>
            <a:pPr algn="l"/>
            <a:r>
              <a:rPr lang="en-US" sz="2800" dirty="0" smtClean="0"/>
              <a:t>Click on UW Alert Cell Phone</a:t>
            </a:r>
            <a:endParaRPr lang="en-US" sz="2800" dirty="0"/>
          </a:p>
        </p:txBody>
      </p:sp>
      <p:cxnSp>
        <p:nvCxnSpPr>
          <p:cNvPr id="4" name="Straight Arrow Connector 3"/>
          <p:cNvCxnSpPr/>
          <p:nvPr/>
        </p:nvCxnSpPr>
        <p:spPr>
          <a:xfrm flipH="1">
            <a:off x="2209800" y="1219200"/>
            <a:ext cx="533400" cy="3810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56" t="23636" r="26383" b="36400"/>
          <a:stretch/>
        </p:blipFill>
        <p:spPr bwMode="auto">
          <a:xfrm>
            <a:off x="155952" y="3733800"/>
            <a:ext cx="8895426" cy="265442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Title 1"/>
          <p:cNvSpPr txBox="1">
            <a:spLocks/>
          </p:cNvSpPr>
          <p:nvPr/>
        </p:nvSpPr>
        <p:spPr>
          <a:xfrm>
            <a:off x="162366" y="2580443"/>
            <a:ext cx="8602016"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300" dirty="0" smtClean="0"/>
              <a:t>Next, enter a cell phone number where text messages can be sent in an emergency. You can also choose to opt into Waitlist notification. Finally click on Registration Status.</a:t>
            </a:r>
            <a:endParaRPr lang="en-US" sz="2300" dirty="0"/>
          </a:p>
        </p:txBody>
      </p:sp>
      <p:cxnSp>
        <p:nvCxnSpPr>
          <p:cNvPr id="7" name="Straight Arrow Connector 6"/>
          <p:cNvCxnSpPr/>
          <p:nvPr/>
        </p:nvCxnSpPr>
        <p:spPr>
          <a:xfrm flipH="1">
            <a:off x="4953000" y="5334000"/>
            <a:ext cx="533400" cy="3810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1038045" y="6076950"/>
            <a:ext cx="409755" cy="1143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3003582"/>
      </p:ext>
    </p:extLst>
  </p:cSld>
  <p:clrMapOvr>
    <a:masterClrMapping/>
  </p:clrMapOvr>
  <mc:AlternateContent xmlns:mc="http://schemas.openxmlformats.org/markup-compatibility/2006">
    <mc:Choice xmlns:p14="http://schemas.microsoft.com/office/powerpoint/2010/main" Requires="p14">
      <p:transition spd="slow" p14:dur="2000" advTm="6000"/>
    </mc:Choice>
    <mc:Fallback>
      <p:transition spd="slow" advTm="600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6419" r="68980" b="7530"/>
          <a:stretch/>
        </p:blipFill>
        <p:spPr bwMode="auto">
          <a:xfrm>
            <a:off x="5486400" y="2651492"/>
            <a:ext cx="2932590" cy="391700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331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47" t="29517" r="25000" b="44420"/>
          <a:stretch/>
        </p:blipFill>
        <p:spPr bwMode="auto">
          <a:xfrm>
            <a:off x="115410" y="685800"/>
            <a:ext cx="8571390" cy="173114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a:xfrm>
            <a:off x="228600" y="46038"/>
            <a:ext cx="8305800" cy="792162"/>
          </a:xfrm>
        </p:spPr>
        <p:txBody>
          <a:bodyPr>
            <a:normAutofit/>
          </a:bodyPr>
          <a:lstStyle/>
          <a:p>
            <a:pPr algn="l"/>
            <a:r>
              <a:rPr lang="en-US" sz="2300" dirty="0" smtClean="0"/>
              <a:t>Click on </a:t>
            </a:r>
            <a:r>
              <a:rPr lang="en-US" sz="2300" u="sng" dirty="0" smtClean="0"/>
              <a:t>Addresses and Phone Numbers/Emergency Contacts</a:t>
            </a:r>
            <a:endParaRPr lang="en-US" sz="2300" u="sng" dirty="0"/>
          </a:p>
        </p:txBody>
      </p:sp>
      <p:cxnSp>
        <p:nvCxnSpPr>
          <p:cNvPr id="4" name="Straight Arrow Connector 3"/>
          <p:cNvCxnSpPr/>
          <p:nvPr/>
        </p:nvCxnSpPr>
        <p:spPr>
          <a:xfrm flipH="1">
            <a:off x="7696200" y="5791200"/>
            <a:ext cx="533400" cy="1905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Title 1"/>
          <p:cNvSpPr txBox="1">
            <a:spLocks/>
          </p:cNvSpPr>
          <p:nvPr/>
        </p:nvSpPr>
        <p:spPr>
          <a:xfrm>
            <a:off x="228600" y="2651492"/>
            <a:ext cx="4953000" cy="983411"/>
          </a:xfrm>
          <a:prstGeom prst="rect">
            <a:avLst/>
          </a:prstGeom>
        </p:spPr>
        <p:txBody>
          <a:bodyPr vert="horz" lIns="91440" tIns="45720" rIns="91440" bIns="45720" rtlCol="0" anchor="ct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300" dirty="0" smtClean="0"/>
              <a:t>Make sure the addresses listed are accurate and up to date, then Submit any changes. Once changes have been made click, “ I verify that these addresses and phone numbers are correct.”</a:t>
            </a:r>
            <a:endParaRPr lang="en-US" sz="2300" u="sng" dirty="0"/>
          </a:p>
        </p:txBody>
      </p:sp>
      <p:cxnSp>
        <p:nvCxnSpPr>
          <p:cNvPr id="8" name="Straight Arrow Connector 7"/>
          <p:cNvCxnSpPr/>
          <p:nvPr/>
        </p:nvCxnSpPr>
        <p:spPr>
          <a:xfrm flipH="1">
            <a:off x="6096000" y="5695950"/>
            <a:ext cx="533400" cy="1905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Title 1"/>
          <p:cNvSpPr txBox="1">
            <a:spLocks/>
          </p:cNvSpPr>
          <p:nvPr/>
        </p:nvSpPr>
        <p:spPr>
          <a:xfrm>
            <a:off x="115410" y="3855828"/>
            <a:ext cx="5218590" cy="754167"/>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300" smtClean="0"/>
              <a:t>9. Verify that the Emergency Contact information is correct.</a:t>
            </a:r>
            <a:endParaRPr lang="en-US" sz="2300" dirty="0"/>
          </a:p>
        </p:txBody>
      </p:sp>
      <p:sp>
        <p:nvSpPr>
          <p:cNvPr id="5" name="Rectangular Callout 4"/>
          <p:cNvSpPr/>
          <p:nvPr/>
        </p:nvSpPr>
        <p:spPr>
          <a:xfrm>
            <a:off x="228600" y="2651492"/>
            <a:ext cx="4953000" cy="983411"/>
          </a:xfrm>
          <a:prstGeom prst="wedgeRectCallout">
            <a:avLst>
              <a:gd name="adj1" fmla="val 58238"/>
              <a:gd name="adj2" fmla="val -47149"/>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noFill/>
            </a:endParaRPr>
          </a:p>
        </p:txBody>
      </p:sp>
      <p:pic>
        <p:nvPicPr>
          <p:cNvPr id="11"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874" t="21230" r="51723" b="36801"/>
          <a:stretch/>
        </p:blipFill>
        <p:spPr bwMode="auto">
          <a:xfrm>
            <a:off x="457200" y="4572000"/>
            <a:ext cx="4401105" cy="212280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601485731"/>
      </p:ext>
    </p:extLst>
  </p:cSld>
  <p:clrMapOvr>
    <a:masterClrMapping/>
  </p:clrMapOvr>
  <mc:AlternateContent xmlns:mc="http://schemas.openxmlformats.org/markup-compatibility/2006">
    <mc:Choice xmlns:p14="http://schemas.microsoft.com/office/powerpoint/2010/main" Requires="p14">
      <p:transition spd="slow" p14:dur="2000" advTm="6000"/>
    </mc:Choice>
    <mc:Fallback>
      <p:transition spd="slow" advTm="600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92" t="22434" r="25000" b="6594"/>
          <a:stretch/>
        </p:blipFill>
        <p:spPr bwMode="auto">
          <a:xfrm>
            <a:off x="457200" y="3239550"/>
            <a:ext cx="6080185" cy="318086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638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74" t="23636" r="26966" b="43217"/>
          <a:stretch/>
        </p:blipFill>
        <p:spPr bwMode="auto">
          <a:xfrm>
            <a:off x="133849" y="609600"/>
            <a:ext cx="7562351" cy="189249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a:xfrm>
            <a:off x="304800" y="0"/>
            <a:ext cx="8229600" cy="792162"/>
          </a:xfrm>
        </p:spPr>
        <p:txBody>
          <a:bodyPr>
            <a:normAutofit/>
          </a:bodyPr>
          <a:lstStyle/>
          <a:p>
            <a:pPr algn="l"/>
            <a:r>
              <a:rPr lang="en-US" sz="2300" dirty="0" smtClean="0"/>
              <a:t>Click on </a:t>
            </a:r>
            <a:r>
              <a:rPr lang="en-US" sz="2300" u="sng" dirty="0" smtClean="0"/>
              <a:t>Student Financial Responsibility Agreement</a:t>
            </a:r>
            <a:endParaRPr lang="en-US" sz="2300" dirty="0"/>
          </a:p>
        </p:txBody>
      </p:sp>
      <p:sp>
        <p:nvSpPr>
          <p:cNvPr id="5" name="Title 1"/>
          <p:cNvSpPr txBox="1">
            <a:spLocks/>
          </p:cNvSpPr>
          <p:nvPr/>
        </p:nvSpPr>
        <p:spPr>
          <a:xfrm>
            <a:off x="609600" y="2502095"/>
            <a:ext cx="7328140" cy="914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300" dirty="0" smtClean="0"/>
              <a:t>Read through the agreement and then click “I Agree”.</a:t>
            </a:r>
            <a:endParaRPr lang="en-US" sz="2300" dirty="0"/>
          </a:p>
        </p:txBody>
      </p:sp>
      <p:cxnSp>
        <p:nvCxnSpPr>
          <p:cNvPr id="6" name="Straight Arrow Connector 5"/>
          <p:cNvCxnSpPr/>
          <p:nvPr/>
        </p:nvCxnSpPr>
        <p:spPr>
          <a:xfrm flipH="1">
            <a:off x="2973957" y="1555847"/>
            <a:ext cx="533400" cy="1905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3071005" y="5791200"/>
            <a:ext cx="533400" cy="1905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3124739"/>
      </p:ext>
    </p:extLst>
  </p:cSld>
  <p:clrMapOvr>
    <a:masterClrMapping/>
  </p:clrMapOvr>
  <mc:AlternateContent xmlns:mc="http://schemas.openxmlformats.org/markup-compatibility/2006">
    <mc:Choice xmlns:p14="http://schemas.microsoft.com/office/powerpoint/2010/main" Requires="p14">
      <p:transition spd="slow" p14:dur="2000" advTm="6000"/>
    </mc:Choice>
    <mc:Fallback>
      <p:transition spd="slow" advTm="600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12" t="13746" r="27710" b="43083"/>
          <a:stretch/>
        </p:blipFill>
        <p:spPr bwMode="auto">
          <a:xfrm>
            <a:off x="140353" y="2743200"/>
            <a:ext cx="8700117" cy="28674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304800" y="533400"/>
            <a:ext cx="8382000" cy="1706562"/>
          </a:xfrm>
        </p:spPr>
        <p:txBody>
          <a:bodyPr>
            <a:noAutofit/>
          </a:bodyPr>
          <a:lstStyle/>
          <a:p>
            <a:pPr algn="l"/>
            <a:r>
              <a:rPr lang="en-US" sz="2500" dirty="0" smtClean="0"/>
              <a:t>Once all Registration Status items have been completed and have green check marks next to them you can proceed to Registration by clicking the link “</a:t>
            </a:r>
            <a:r>
              <a:rPr lang="en-US" sz="2500" b="1" u="sng" dirty="0" smtClean="0"/>
              <a:t>Register for Classes</a:t>
            </a:r>
            <a:r>
              <a:rPr lang="en-US" sz="2500" u="sng" dirty="0" smtClean="0"/>
              <a:t>”.</a:t>
            </a:r>
            <a:endParaRPr lang="en-US" sz="2500" dirty="0"/>
          </a:p>
        </p:txBody>
      </p:sp>
      <p:cxnSp>
        <p:nvCxnSpPr>
          <p:cNvPr id="4" name="Straight Arrow Connector 3"/>
          <p:cNvCxnSpPr/>
          <p:nvPr/>
        </p:nvCxnSpPr>
        <p:spPr>
          <a:xfrm flipH="1">
            <a:off x="4648200" y="4953000"/>
            <a:ext cx="533400" cy="1905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5780388"/>
      </p:ext>
    </p:extLst>
  </p:cSld>
  <p:clrMapOvr>
    <a:masterClrMapping/>
  </p:clrMapOvr>
  <mc:AlternateContent xmlns:mc="http://schemas.openxmlformats.org/markup-compatibility/2006">
    <mc:Choice xmlns:p14="http://schemas.microsoft.com/office/powerpoint/2010/main" Requires="p14">
      <p:transition spd="slow" p14:dur="2000" advTm="6000"/>
    </mc:Choice>
    <mc:Fallback>
      <p:transition spd="slow" advTm="6000"/>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1217</TotalTime>
  <Words>636</Words>
  <Application>Microsoft Office PowerPoint</Application>
  <PresentationFormat>On-screen Show (4:3)</PresentationFormat>
  <Paragraphs>51</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A Complete guide to Summer 2016 Registration   Once you’re logged into WyoRecords Click on Registration</vt:lpstr>
      <vt:lpstr>You’ll be redirected to this page. Click on Register for Classes.</vt:lpstr>
      <vt:lpstr>You may be asked to choose a role if you have more than one. To register for classes, select the Student role and then Ok. </vt:lpstr>
      <vt:lpstr>You’ll be re-directed to the Registration Status page. Before you can register all items must be listed with a green checkmark.</vt:lpstr>
      <vt:lpstr>Then indicate if you have other Health Insurance</vt:lpstr>
      <vt:lpstr>Click on UW Alert Cell Phone</vt:lpstr>
      <vt:lpstr>Click on Addresses and Phone Numbers/Emergency Contacts</vt:lpstr>
      <vt:lpstr>Click on Student Financial Responsibility Agreement</vt:lpstr>
      <vt:lpstr>Once all Registration Status items have been completed and have green check marks next to them you can proceed to Registration by clicking the link “Register for Classes”.</vt:lpstr>
      <vt:lpstr>You’ll be directed to this landing page. Choose Register for Classes. You may be prompted again to choose a role. </vt:lpstr>
      <vt:lpstr>Select a Term Open for Registration from the drop down menu</vt:lpstr>
      <vt:lpstr>Using Advanced Search</vt:lpstr>
      <vt:lpstr>PowerPoint Presentation</vt:lpstr>
      <vt:lpstr>Summary panel The Summary panel lists your registration information. There are several columns; Title, Details, Hours, CRN, Schedule Type, Status, and Action.  Status indicates your actual enrollment status in the course. A status of Registered indicates successful registration.  Action is a drop down menu with further registration options/actions available to you. Once you select an option from the Action column you must hit Submit to take that action.</vt:lpstr>
      <vt:lpstr>Enter CRNs You can also add courses be entering the CRNs. Enter the CRN and click Add to Summary. The course will appear in the Summary panel with the Status of Pending and the Action Registered via Web.   Registration is not complete until you hit Submit. If Registration is successful the Status will changed to Registered.</vt:lpstr>
      <vt:lpstr>Registration Errors If you encounter errors when attempting to register they will display in the Status column and in a notification on the top right of the screen. </vt:lpstr>
      <vt:lpstr>To drop a course select Drop via Web from the Action column and then hit Submit. Successful drop will display as Deleted.</vt:lpstr>
      <vt:lpstr>Wait List If a course is closed/full, but has a waitlist you’ll receive a notification. In this example GEOG 1010 is Closed and there are 0 students currently waitlisted.</vt:lpstr>
      <vt:lpstr>Linked Classes Some courses are linked together, meaning that registration in both components is required. In this example a Lecture and a Lab are linked.   View Linked will display search results for each combination of linked courses.</vt:lpstr>
      <vt:lpstr>Display options  If your Search Results yield a high number of courses you may want to view that panel alone. You can control how the panels display through the small arrow and circle icons in grey.  You may also choose to display more results on the page through h the Per Page drop down menu. </vt:lpstr>
      <vt:lpstr>Class Details Course titles are also hyperlinks. When you click on a course title another window will appear with class details, including a link to the Bookstore with information about required materials.</vt:lpstr>
      <vt:lpstr>Schedule and Options Once you’ve registered you may want to review your schedule. Under the Schedule and Options tab you can view different versions of your class schedule, print your schedule, and send it to an email address.  *Email Schedule and Downloadable Calendar File This new feature allows students to email their class schedule along with a downloadable calendar file.</vt:lpstr>
      <vt:lpstr>Questions?</vt:lpstr>
    </vt:vector>
  </TitlesOfParts>
  <Company>University of Wyoming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Erin E. Olson</dc:creator>
  <cp:lastModifiedBy>Erin E. Olson</cp:lastModifiedBy>
  <cp:revision>50</cp:revision>
  <dcterms:created xsi:type="dcterms:W3CDTF">2016-02-02T22:33:23Z</dcterms:created>
  <dcterms:modified xsi:type="dcterms:W3CDTF">2016-02-03T18:51:08Z</dcterms:modified>
</cp:coreProperties>
</file>